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6ee21282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6ee21282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Define User Input Function: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get_user_input()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function displays options and takes user input based on the provided dictionary of options.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Choose Crime Type: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User selects a crime type from the given options: Theft, Other Property Crimes, Robbery, Other Violent Crimes.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Choose Pandemic Phase: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User selects a pandemic phase from the options: Before, Lockdown, Post.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Apply Filter and Create KDE: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Selects data matching the specified criteria using </a:t>
            </a:r>
            <a:r>
              <a:rPr lang="en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arcpy.SelectLayerByAttribute_management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Sets up the environment using </a:t>
            </a:r>
            <a:r>
              <a:rPr lang="en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arcpy.EnvManager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to define the extent for analysis.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Generates a Kernel Density Estimation (</a:t>
            </a:r>
            <a:r>
              <a:rPr lang="en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KernelDensity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 layer for the selected data.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Exception Handling: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Catches and handles any execution errors that might occur during the process.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Define User Input Function: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get_user_input()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function displays options and takes user input based on the provided dictionary of options.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Choose Crime Type: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User selects a crime type from the given options: Theft, Other Property Crimes, Robbery, Other Violent Crimes.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Choose Pandemic Phase: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User selects a pandemic phase from the options: Before, Lockdown, Post.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Apply Filter and Create KDE: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Selects data matching the specified criteria using </a:t>
            </a:r>
            <a:r>
              <a:rPr lang="en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arcpy.SelectLayerByAttribute_management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Sets up the environment using </a:t>
            </a:r>
            <a:r>
              <a:rPr lang="en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arcpy.EnvManager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to define the extent for analysis.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Generates a Kernel Density Estimation (</a:t>
            </a:r>
            <a:r>
              <a:rPr lang="en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KernelDensity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 layer for the selected data.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Exception Handling: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Catches and handles any execution errors that might occur during the process.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80efaf0a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80efaf0a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Dark Green is safest and Dark Red is more violent.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7a4462f4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7a4462f4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Hotspot zone is more concentrated in center for </a:t>
            </a:r>
            <a:r>
              <a:rPr lang="en"/>
              <a:t>before</a:t>
            </a:r>
            <a:r>
              <a:rPr lang="en"/>
              <a:t> pandemic and getting reduced for pandemic and post pandemic.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80efaf0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80efaf0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of crime incidents increases over the period of pandemic and post pandemic.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80efaf0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80efaf0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80efaf0a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80efaf0a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80efaf0a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80efaf0a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7a4462f4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7a4462f4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Calculate Geometry: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Import Crime_Incidents_19_23 and Liquor_Licenses datasets into the GIS workspace.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Validate and prepare spatial data for analysis.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Create Buffers: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Use Buffer_analysis to create a 500-foot radius around each crime incident to identify potential impact zones.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Spatial Intersection: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Apply Intersect_analysis to find liquor-licensed properties within the crime incident buffers.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Generate an intersected feature class for spatial correlation analysis.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Data Analysis with Python: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Employ Python's arcpy.da.SearchCursor to iterate and count properties within each crime buffer.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Populate a dictionary mapping each buffer ID to its corresponding property count.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Update Feature Class: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Add a new field PropertyCount to the Crime_Buffer feature class.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Update the feature class with the counts of liquor-licensed properties in proximity to crime incidents.</a:t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6ee212827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a6ee212827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7a4462f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7a4462f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6ee21282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6ee21282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7a4462f4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7a4462f4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6ee21282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6ee21282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6ee21282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6ee21282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6ee21282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6ee21282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6ee21282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6ee21282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6ee21282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6ee21282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6ee21282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6ee21282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6ee21282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6ee21282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6ee21282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6ee21282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6ee212827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6ee21282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6ee21282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6ee21282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i.org/10.1016/j.ins.2023.119414" TargetMode="External"/><Relationship Id="rId4" Type="http://schemas.openxmlformats.org/officeDocument/2006/relationships/hyperlink" Target="https://doi.org/10.1016/j.apgeog.2017.06.011" TargetMode="External"/><Relationship Id="rId5" Type="http://schemas.openxmlformats.org/officeDocument/2006/relationships/hyperlink" Target="https://opendata.dc.gov/search?collection=Dataset&amp;q=crime" TargetMode="External"/><Relationship Id="rId6" Type="http://schemas.openxmlformats.org/officeDocument/2006/relationships/hyperlink" Target="https://opendata.dc.gov/datasets/DCGIS" TargetMode="External"/><Relationship Id="rId7" Type="http://schemas.openxmlformats.org/officeDocument/2006/relationships/hyperlink" Target="https://doi.org/10.1007/s12103-020-09551-3" TargetMode="External"/><Relationship Id="rId8" Type="http://schemas.openxmlformats.org/officeDocument/2006/relationships/hyperlink" Target="https://code.dccouncil.gov/us/dc/council/code/sections/22-280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ndata.dc.gov/datasets/DCGIS::crime-incidents-in-2019/abou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DC Crime Patterns: COVID-19 Era and Proximity Insights</a:t>
            </a:r>
            <a:endParaRPr sz="6100">
              <a:solidFill>
                <a:srgbClr val="0C343D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9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Group 3 </a:t>
            </a:r>
            <a:r>
              <a:rPr lang="en">
                <a:solidFill>
                  <a:schemeClr val="dk2"/>
                </a:solidFill>
              </a:rPr>
              <a:t>Team Members: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Nammin Woo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Sasank Reddy Chaganti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Sai Narayana Murthy Dontukurti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Abhishek Pradhan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0" y="-2525"/>
            <a:ext cx="9081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Methodology for Crime Analysis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25" y="1238075"/>
            <a:ext cx="8839200" cy="1430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130" y="528896"/>
            <a:ext cx="2126100" cy="1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37475" y="-2525"/>
            <a:ext cx="9044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User Interactive Tool</a:t>
            </a:r>
            <a:r>
              <a:rPr b="1" lang="en" sz="23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300" u="sng">
              <a:solidFill>
                <a:schemeClr val="dk2"/>
              </a:solidFill>
              <a:highlight>
                <a:srgbClr val="FFFF00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5675" y="454100"/>
            <a:ext cx="9138300" cy="4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50" y="508775"/>
            <a:ext cx="2480232" cy="17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176" y="2784558"/>
            <a:ext cx="3587099" cy="214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1001675" y="4639775"/>
            <a:ext cx="2671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397475" y="2364975"/>
            <a:ext cx="2846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8001" y="484844"/>
            <a:ext cx="2361000" cy="17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5525100" y="2221975"/>
            <a:ext cx="23610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5246850" y="4776450"/>
            <a:ext cx="2846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1" name="Google Shape;171;p23"/>
          <p:cNvCxnSpPr>
            <a:stCxn id="164" idx="3"/>
            <a:endCxn id="161" idx="1"/>
          </p:cNvCxnSpPr>
          <p:nvPr/>
        </p:nvCxnSpPr>
        <p:spPr>
          <a:xfrm flipH="1" rot="10800000">
            <a:off x="2918582" y="1351262"/>
            <a:ext cx="7116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3"/>
          <p:cNvCxnSpPr>
            <a:stCxn id="161" idx="3"/>
            <a:endCxn id="168" idx="1"/>
          </p:cNvCxnSpPr>
          <p:nvPr/>
        </p:nvCxnSpPr>
        <p:spPr>
          <a:xfrm flipH="1" rot="10800000">
            <a:off x="5756230" y="1348758"/>
            <a:ext cx="671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3" name="Google Shape;17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5375" y="2817625"/>
            <a:ext cx="17240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5603" y="2817624"/>
            <a:ext cx="1929272" cy="214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3"/>
          <p:cNvCxnSpPr/>
          <p:nvPr/>
        </p:nvCxnSpPr>
        <p:spPr>
          <a:xfrm>
            <a:off x="4147480" y="3621962"/>
            <a:ext cx="67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3"/>
          <p:cNvCxnSpPr/>
          <p:nvPr/>
        </p:nvCxnSpPr>
        <p:spPr>
          <a:xfrm flipH="1">
            <a:off x="2415450" y="2201475"/>
            <a:ext cx="5226300" cy="5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0" y="-2525"/>
            <a:ext cx="9081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Analysis </a:t>
            </a:r>
            <a:r>
              <a:rPr b="1" lang="en" sz="2300">
                <a:solidFill>
                  <a:schemeClr val="dk2"/>
                </a:solidFill>
                <a:highlight>
                  <a:schemeClr val="lt2"/>
                </a:highlight>
                <a:latin typeface="Raleway"/>
                <a:ea typeface="Raleway"/>
                <a:cs typeface="Raleway"/>
                <a:sym typeface="Raleway"/>
              </a:rPr>
              <a:t>of Crime Type : Theft</a:t>
            </a:r>
            <a:endParaRPr b="1" sz="2300">
              <a:solidFill>
                <a:schemeClr val="dk2"/>
              </a:solidFill>
              <a:highlight>
                <a:schemeClr val="lt2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0" y="454100"/>
            <a:ext cx="91440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  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                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Before Pandemic                                                                  Pandemic                                                              Post Pandemic</a:t>
            </a:r>
            <a:endParaRPr b="1"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88" y="1616175"/>
            <a:ext cx="2889505" cy="278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738" y="1616175"/>
            <a:ext cx="2889504" cy="278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788" y="1616175"/>
            <a:ext cx="2889504" cy="278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0" y="454100"/>
            <a:ext cx="91440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                      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Before Pandemic 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                                                           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Pandemic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                                                         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Post Pandemic</a:t>
            </a:r>
            <a:endParaRPr b="1"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2850" y="0"/>
            <a:ext cx="9138300" cy="70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Analysis of Crime Type : Other Property Related Crimes </a:t>
            </a:r>
            <a:endParaRPr b="1" sz="2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highlight>
                  <a:schemeClr val="lt2"/>
                </a:highlight>
                <a:latin typeface="Raleway"/>
                <a:ea typeface="Raleway"/>
                <a:cs typeface="Raleway"/>
                <a:sym typeface="Raleway"/>
              </a:rPr>
              <a:t>(ARSON, BURGLARY, MOTOR VEHICLE THEFT)</a:t>
            </a:r>
            <a:endParaRPr b="1" sz="2300">
              <a:solidFill>
                <a:schemeClr val="dk2"/>
              </a:solidFill>
              <a:highlight>
                <a:schemeClr val="lt2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13" y="1807563"/>
            <a:ext cx="2889504" cy="278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275" y="1807563"/>
            <a:ext cx="2889504" cy="278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025" y="1807563"/>
            <a:ext cx="2889504" cy="278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0" y="-2525"/>
            <a:ext cx="9081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Analysis </a:t>
            </a:r>
            <a:r>
              <a:rPr b="1" lang="en" sz="2300">
                <a:solidFill>
                  <a:schemeClr val="dk2"/>
                </a:solidFill>
                <a:highlight>
                  <a:schemeClr val="lt2"/>
                </a:highlight>
                <a:latin typeface="Raleway"/>
                <a:ea typeface="Raleway"/>
                <a:cs typeface="Raleway"/>
                <a:sym typeface="Raleway"/>
              </a:rPr>
              <a:t>of Crime Type : Robbery</a:t>
            </a:r>
            <a:endParaRPr b="1" sz="2300">
              <a:solidFill>
                <a:schemeClr val="dk2"/>
              </a:solidFill>
              <a:highlight>
                <a:schemeClr val="lt2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0" y="454100"/>
            <a:ext cx="91440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          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         Before Pandemic                                                                  Pandemic                                                              Post Pandemic</a:t>
            </a:r>
            <a:endParaRPr b="1"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3" y="1585800"/>
            <a:ext cx="2889504" cy="278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625" y="1585800"/>
            <a:ext cx="2889503" cy="278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800" y="1585800"/>
            <a:ext cx="2889503" cy="278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0" y="454100"/>
            <a:ext cx="91440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                      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Before Pandemic  </a:t>
            </a:r>
            <a:r>
              <a:rPr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                                                           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Pandemic </a:t>
            </a:r>
            <a:r>
              <a:rPr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                                                         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Post Pandemic</a:t>
            </a:r>
            <a:endParaRPr b="1" sz="1300">
              <a:solidFill>
                <a:schemeClr val="accen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2850" y="0"/>
            <a:ext cx="9138300" cy="70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Analysis of Crime Type : </a:t>
            </a: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Other Violent Related Crimes </a:t>
            </a:r>
            <a:endParaRPr b="1" sz="2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(ASSAULT, HOMICIDE, SEX ABUSE)</a:t>
            </a:r>
            <a:endParaRPr b="1" sz="2300">
              <a:solidFill>
                <a:schemeClr val="dk2"/>
              </a:solidFill>
              <a:highlight>
                <a:schemeClr val="lt2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75" y="1713863"/>
            <a:ext cx="2889504" cy="278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163" y="1713863"/>
            <a:ext cx="2889504" cy="278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0775" y="1713863"/>
            <a:ext cx="2889504" cy="278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5675" y="3800"/>
            <a:ext cx="8327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Trend Analysis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1145850" y="1202475"/>
            <a:ext cx="68523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Overall Trend of Crime across different phases of pandemic: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48" y="1645923"/>
            <a:ext cx="3654400" cy="27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475" y="1645925"/>
            <a:ext cx="3845225" cy="28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0" y="-2525"/>
            <a:ext cx="9081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Methodology for Proximity Feature Analysis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302325" y="685375"/>
            <a:ext cx="85620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5" y="1679275"/>
            <a:ext cx="9081300" cy="13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5675" y="-2525"/>
            <a:ext cx="907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highlight>
                  <a:schemeClr val="lt2"/>
                </a:highlight>
                <a:latin typeface="Raleway"/>
                <a:ea typeface="Raleway"/>
                <a:cs typeface="Raleway"/>
                <a:sym typeface="Raleway"/>
              </a:rPr>
              <a:t>Proximity Feature Analysis</a:t>
            </a:r>
            <a:endParaRPr b="1" sz="2300">
              <a:solidFill>
                <a:schemeClr val="dk2"/>
              </a:solidFill>
              <a:highlight>
                <a:schemeClr val="lt2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269000" y="691363"/>
            <a:ext cx="68523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calculated the number of properties within 100m(300 feet) of given crime location.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 b="11284" l="0" r="0" t="0"/>
          <a:stretch/>
        </p:blipFill>
        <p:spPr>
          <a:xfrm>
            <a:off x="269000" y="1593250"/>
            <a:ext cx="8635100" cy="24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16500" y="3800"/>
            <a:ext cx="8327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highlight>
                  <a:schemeClr val="lt2"/>
                </a:highlight>
                <a:latin typeface="Raleway"/>
                <a:ea typeface="Raleway"/>
                <a:cs typeface="Raleway"/>
                <a:sym typeface="Raleway"/>
              </a:rPr>
              <a:t>Proximity Feature Analysis</a:t>
            </a:r>
            <a:endParaRPr b="1" sz="2300">
              <a:solidFill>
                <a:schemeClr val="dk2"/>
              </a:solidFill>
              <a:highlight>
                <a:schemeClr val="lt2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754050" y="516125"/>
            <a:ext cx="68523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Confusion Matrix: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50" y="866650"/>
            <a:ext cx="6416173" cy="40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600" y="1109525"/>
            <a:ext cx="6078626" cy="39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0" y="0"/>
            <a:ext cx="91440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266150"/>
            <a:ext cx="7688700" cy="3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Background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Objective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Dataset Description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Engineering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Methodology of Crime Analysis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User Interactive Tool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Analysis of Crime Type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Trend Analysis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Methodology of Proximity Feature Analysis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Proximity Feature Analysis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Implication/Future Use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Reference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754050" y="586425"/>
            <a:ext cx="68523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Distribution of Crime across different location: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49" y="1037175"/>
            <a:ext cx="7048550" cy="420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16500" y="3800"/>
            <a:ext cx="8327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highlight>
                  <a:schemeClr val="lt2"/>
                </a:highlight>
                <a:latin typeface="Raleway"/>
                <a:ea typeface="Raleway"/>
                <a:cs typeface="Raleway"/>
                <a:sym typeface="Raleway"/>
              </a:rPr>
              <a:t>Proximity Feature Analysis</a:t>
            </a:r>
            <a:endParaRPr b="1" sz="2300">
              <a:solidFill>
                <a:schemeClr val="dk2"/>
              </a:solidFill>
              <a:highlight>
                <a:schemeClr val="lt2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5675" y="-2525"/>
            <a:ext cx="907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1145850" y="1202475"/>
            <a:ext cx="68523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Impact of COVID-19 on Crime Trends: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analysis revealed distinct shifts in crime patterns during the Pre-COVID, COVID, and Post-COVID periods.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These shifts underscore the significant impact of socio-economic changes, particularly during public health crises, on urban crime dynamics.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Crime Proximity to Urban Features: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proximity analysis showed specific crime types occurring within 300 feet(100m) of key locations like schools, police stations, and grocery stores.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insight also shows that location like liquor stores and parks are crime hotspots within DC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Advancements in Crime Data Analysis: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Utilizing GIS technologies and Python enabled a more nuanced understanding of spatial crime patterns.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interactive tool represents a significant step forward in making crime data analysis more accessible and informative for users.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0" y="-2525"/>
            <a:ext cx="9081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Future </a:t>
            </a: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Use Cases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240725" y="609175"/>
            <a:ext cx="8393400" cy="4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Adaptability to Other Urban Areas: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methodologies and tools developed can be adapted to analyze crime data in different urban settings.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flexibility allows for comparative studies between cities, enhancing understanding of urban crime on a broader scale.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Integration with Urban Planning and Safety Strategies: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Insights from our analysis can inform urban planning, particularly in designing safer city landscapes.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Policymakers and law enforcement agencies can utilize this data for targeted crime prevention and resource allocation.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Enhancement with Real-Time Data Analysis: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Future iterations of the project could integrate real-time crime data, providing up-to-the-minute insights for more immediate responses.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would be particularly beneficial for rapid deployment of law enforcement resources in high-crime areas.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Incorporation of Additional Variables: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Including more socio-economic and demographic data could provide a deeper understanding of the underlying causes of crime.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expanded analysis could lead to more effective, community-specific crime prevention strategies.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754050" y="-2525"/>
            <a:ext cx="8327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Reference</a:t>
            </a:r>
            <a:endParaRPr b="1" sz="23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1101425" y="806925"/>
            <a:ext cx="7148400" cy="4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rime risk prediction incorporating geographical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spatio temporal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dependency into machine learning models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https://doi.org/10.1016/j.ins.2023.119414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 use of predictive analysis in spatiotemporal crime forecasting: Building and testing a model in an urban context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https://doi.org/10.1016/j.apgeog.2017.06.011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Open Data DC (2023). Retrieved from </a:t>
            </a:r>
            <a:r>
              <a:rPr lang="en" sz="1300" u="sng">
                <a:solidFill>
                  <a:srgbClr val="337AB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https://opendata.dc.gov/search?collection=Dataset&amp;q=crime</a:t>
            </a:r>
            <a:endParaRPr sz="1300" u="sng">
              <a:solidFill>
                <a:srgbClr val="337AB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Economic Characteristics of DC Census Tracts. Retrieved from </a:t>
            </a: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6"/>
              </a:rPr>
              <a:t>https://opendata.dc.gov/datasets/DCGIS::acs-economic-characteristics-dc-census-tract/explore?location=38.893677%2C-77.014562%2C12.07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Boman, J. H., Gallupe, O. (2020). Has COVID-19 Changed Crime? Crime Rates in the United States during the Pandemic. American Journal of Criminal Justice, 45(4), 525–547. </a:t>
            </a:r>
            <a:r>
              <a:rPr lang="en" sz="1300" u="sng">
                <a:solidFill>
                  <a:srgbClr val="337AB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https://doi.org/10.1007/s12103-020-09551-3</a:t>
            </a:r>
            <a:endParaRPr sz="1300" u="sng">
              <a:solidFill>
                <a:srgbClr val="337AB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Council of the District of Columbia (NA).. Retrieved from </a:t>
            </a:r>
            <a:r>
              <a:rPr lang="en" sz="1300" u="sng">
                <a:solidFill>
                  <a:srgbClr val="337AB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https://code.dccouncil.gov/us/dc/council/code/sections/22-2801</a:t>
            </a:r>
            <a:endParaRPr sz="1300" u="sng">
              <a:solidFill>
                <a:srgbClr val="337AB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5675" y="-2525"/>
            <a:ext cx="9075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Background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595500" y="1184100"/>
            <a:ext cx="8029200" cy="3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COVID-19 pandemic has led to significant socio-economic changes, directly influencing urban crime patterns and safety needs. Analyzing these evolving crime trends is essential for developing adaptive public safety strategies and maintaining community wellbeing.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Advanced GIS tools, including ArcGIS Pro and Python, are employed to spatially analyze and visualize these shifts in crime dynamics in this project.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Another key focus of our study is the proximity of crime incidents to essential urban infrastructures like schools and hospitals, crucial for targeted urban planning and safety enhancements.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 cities navigate the post-pandemic landscape, understanding these crime trends is vital for preparing urban areas to face future challenges and ensure resilient communities.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12025" y="3800"/>
            <a:ext cx="906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52925" y="659550"/>
            <a:ext cx="85875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Analyzing Impact of Covid on Crime in DC: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compare and visualize crime incidents in Washington, DC, from 2019 to 2023 across three critical periods: pre-COVID, during COVID, and post-COVID.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categorize these incidents into four main crime types for focused analysis.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Interactive Analysis Approach: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Development of a user-interactive tool allowing selection of time periods and crime categories.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Utilization of KDE plots for spatial visualization within ArcGIS Pro.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Proximity Feature Analysis: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Investigation of crime occurrences within 300 feet(100m) of key urban features (schools, police stations, gas stations, groceries, etc.).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Presenting findings through tables and graphs to highlight crime proximity patterns.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Engineering Focus: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Emphasis on the meticulous process of data organization, merging, and feature engineering to lay the groundwork for robust analysis.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675" y="3800"/>
            <a:ext cx="8327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 Description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145850" y="1202475"/>
            <a:ext cx="68523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Source &amp; Summary: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Sourced from Open Data DC, provided by the District of Columbia Metropolitan Police Department (MPD).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Detailed dataset of crime incidents reported in the ASAP crime report database.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more detailed information, visit </a:t>
            </a:r>
            <a:r>
              <a:rPr lang="en" sz="1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DC Crime Cards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Dataset Characteristics: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Comprises approximately 114,000 rows, spanning from 2019 to 2023.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Key attributes include CCN, REPORT_DATE, SHIFT (crime time), METHOD (crime method), OFFENSE, and detailed spatial data (BLOCK, XBLOCK, YBLOCK, etc.).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Special attention to timing (SHIFT), method (METHOD), and location (BLOCK, XBLOCK, YBLOCK) for detailed visualization and analysis.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675" y="-2525"/>
            <a:ext cx="907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 Description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030100" y="574000"/>
            <a:ext cx="68523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Picture of DC Map along with some of the properties we used in this project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00" y="1060962"/>
            <a:ext cx="4565151" cy="37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950" y="1060950"/>
            <a:ext cx="1958921" cy="37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0" y="-2525"/>
            <a:ext cx="9081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Engineering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148675" y="664300"/>
            <a:ext cx="6852300" cy="4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Here we 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performed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 main tasks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make our data ready for further analysis: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Consolidation: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Merged five datasets spanning from 2019 to 2023 into a single comprehensive dataset.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integration provided a holistic view of crime trends over a five-year period in Washington, DC.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Crime Category Simplification: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Original data contained numerous crime types.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Simplified and categorized these into four main categories, following a methodology from a referenced research paper.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categorization aids in clearer analysis and understanding of predominant crime types.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325" y="3848250"/>
            <a:ext cx="6148299" cy="11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-7950" y="-2525"/>
            <a:ext cx="8327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Engineering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145850" y="1202475"/>
            <a:ext cx="68523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 startAt="3"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Temporal Feature Addition: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Analyzed the 'REPORT_DATE' attribute to introduce a new feature: 'Time Region'.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Classified data into three time regions: Before Pandemic, Pandemic ,Post Pandemic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lphaL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temporal segmentation allows for focused analysis on the impact of COVID-19 on crime trends.</a:t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13" y="3016100"/>
            <a:ext cx="6946776" cy="14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75" y="3800"/>
            <a:ext cx="91383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145850" y="1202475"/>
            <a:ext cx="68523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38" y="994725"/>
            <a:ext cx="7859175" cy="15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50" y="3029150"/>
            <a:ext cx="7859174" cy="17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-7950" y="-2525"/>
            <a:ext cx="8327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Engineering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